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0" r:id="rId3"/>
    <p:sldMasterId id="2147483690" r:id="rId4"/>
    <p:sldMasterId id="2147483700" r:id="rId5"/>
    <p:sldMasterId id="2147483710" r:id="rId6"/>
    <p:sldMasterId id="2147483720" r:id="rId7"/>
  </p:sldMasterIdLst>
  <p:notesMasterIdLst>
    <p:notesMasterId r:id="rId23"/>
  </p:notesMasterIdLst>
  <p:sldIdLst>
    <p:sldId id="256" r:id="rId8"/>
    <p:sldId id="5527" r:id="rId9"/>
    <p:sldId id="5510" r:id="rId10"/>
    <p:sldId id="5464" r:id="rId11"/>
    <p:sldId id="5511" r:id="rId12"/>
    <p:sldId id="5513" r:id="rId13"/>
    <p:sldId id="5512" r:id="rId14"/>
    <p:sldId id="5514" r:id="rId15"/>
    <p:sldId id="5517" r:id="rId16"/>
    <p:sldId id="5515" r:id="rId17"/>
    <p:sldId id="5516" r:id="rId18"/>
    <p:sldId id="5518" r:id="rId19"/>
    <p:sldId id="5519" r:id="rId20"/>
    <p:sldId id="5520" r:id="rId21"/>
    <p:sldId id="552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EF6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9085-5465-4255-A51D-56EBA220C0E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085F9-4082-4B94-9EDF-8974727D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1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4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2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5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10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2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46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13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C8C9D6-0841-46EF-95C4-3AF0FD015557}" type="datetime12">
              <a:rPr lang="en-US" smtClean="0"/>
              <a:t>1:32 PM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3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3C8660-D9FF-41EF-B58F-BE8563B68ACB}" type="datetime12">
              <a:rPr lang="en-US" smtClean="0"/>
              <a:t>1:32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457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AD7C8-FA56-4E9F-999D-7C53865AD590}" type="datetime12">
              <a:rPr lang="en-US" smtClean="0"/>
              <a:t>1:32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4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16F6B9-41D8-4357-9970-34C41B0F80BA}" type="datetime12">
              <a:rPr lang="en-US" smtClean="0"/>
              <a:t>1:32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2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63B9F581-9177-42D8-8F98-C89B75645E39}" type="datetime12">
              <a:rPr lang="en-US" smtClean="0"/>
              <a:t>1:32 PM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36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45000-CD31-4C92-9514-655103BBC595}" type="datetime12">
              <a:rPr lang="en-US" smtClean="0"/>
              <a:t>1:32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4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2F4B6-CDB2-48E0-99AF-107F2A588004}" type="datetime12">
              <a:rPr lang="en-US" smtClean="0"/>
              <a:t>1:32 PM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3988F-E78B-4A13-B6D9-DDFCE000D5E1}" type="datetime12">
              <a:rPr lang="en-US" smtClean="0"/>
              <a:t>1:32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45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01931A-3AAF-4668-981A-B94E869AA94F}" type="datetime12">
              <a:rPr lang="en-US" smtClean="0"/>
              <a:t>1:32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6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6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27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7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78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31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05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47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2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47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63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08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8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99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64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337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59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77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45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33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6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546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647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7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55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61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098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56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46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616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725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39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690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3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91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UT_logo_RGB.eps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26884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82946-7715-468F-AC80-CFFC64CF2178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62D0-8439-4610-8038-3443D82B4A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5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107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436-E58E-BB45-8446-3F1833EEE51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D4FC-6C9F-D447-BEA6-8D5DBF0B0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3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7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412E3AAD-6B5C-4BCB-B21E-56129517F8E0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39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6D3C8660-D9FF-41EF-B58F-BE8563B68ACB}" type="datetime12">
              <a:rPr lang="en-US" smtClean="0"/>
              <a:t>1:32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71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6D3C8660-D9FF-41EF-B58F-BE8563B68ACB}" type="datetime12">
              <a:rPr lang="en-US" smtClean="0"/>
              <a:t>1:32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6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1/30/2024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2718908_Artificial_Intelligence_and_Machine_Learning_in_Computational_Nanotoxicology_Unlocking_and_Empowering_Nanomedicine/figures?lo=1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labi%E2%80%93Yau_manifold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Space_(mathematics)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unction_(mathematics)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.libretexts.org/Bookshelves/Physical_and_Theoretical_Chemistry_Textbook_Maps/DeVoes_Thermodynamics_and_Chemistry/13%3A_The_Phase_Rule_and_Phase_Diagrams/13.02%3A__Phase_Diagrams-_Binary_System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www.tf.uni-kiel.de/matwis/amat/td_kin_ii/kap_1/backbone/r_se17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958975"/>
            <a:ext cx="10975848" cy="1470025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</a:rPr>
              <a:t>Lecture 03: Functions, interpolation, integration, differentiation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972" y="3967272"/>
            <a:ext cx="9727095" cy="10747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Sergei V. Kalinin</a:t>
            </a:r>
          </a:p>
        </p:txBody>
      </p:sp>
    </p:spTree>
    <p:extLst>
      <p:ext uri="{BB962C8B-B14F-4D97-AF65-F5344CB8AC3E}">
        <p14:creationId xmlns:p14="http://schemas.microsoft.com/office/powerpoint/2010/main" val="20081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E9434-23F6-337A-A7FC-15B7A04A41EE}"/>
              </a:ext>
            </a:extLst>
          </p:cNvPr>
          <p:cNvSpPr txBox="1"/>
          <p:nvPr/>
        </p:nvSpPr>
        <p:spPr>
          <a:xfrm>
            <a:off x="1340315" y="5116105"/>
            <a:ext cx="77111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dimensionality of the parameter space?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function?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continuous?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1638C9-82E1-00E2-19E5-F449915539F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Processing</a:t>
            </a:r>
          </a:p>
        </p:txBody>
      </p:sp>
      <p:pic>
        <p:nvPicPr>
          <p:cNvPr id="2" name="Picture 2" descr="20NiCrMo2-2 Case Hardening Steel | 20NiCrMo2-Fuhong Steel">
            <a:extLst>
              <a:ext uri="{FF2B5EF4-FFF2-40B4-BE49-F238E27FC236}">
                <a16:creationId xmlns:a16="http://schemas.microsoft.com/office/drawing/2014/main" id="{C48067F3-1949-27A1-8933-B67C6BA7D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17" y="2350978"/>
            <a:ext cx="5177298" cy="252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F1F43-E952-CE9C-D6AC-05BE26CB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70" y="2350977"/>
            <a:ext cx="4583247" cy="2529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6441E-6677-1B48-38E6-B466EAAD4FF4}"/>
              </a:ext>
            </a:extLst>
          </p:cNvPr>
          <p:cNvSpPr txBox="1"/>
          <p:nvPr/>
        </p:nvSpPr>
        <p:spPr>
          <a:xfrm>
            <a:off x="1152000" y="643089"/>
            <a:ext cx="1054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Making steel – can be complicated and took a lot of time optimize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Battery charging – fairly simple now, but obvious economic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Annealing hybrid perovskite thin films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Poling ferroelectric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… and so on</a:t>
            </a:r>
          </a:p>
        </p:txBody>
      </p:sp>
    </p:spTree>
    <p:extLst>
      <p:ext uri="{BB962C8B-B14F-4D97-AF65-F5344CB8AC3E}">
        <p14:creationId xmlns:p14="http://schemas.microsoft.com/office/powerpoint/2010/main" val="205720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E9434-23F6-337A-A7FC-15B7A04A41EE}"/>
              </a:ext>
            </a:extLst>
          </p:cNvPr>
          <p:cNvSpPr txBox="1"/>
          <p:nvPr/>
        </p:nvSpPr>
        <p:spPr>
          <a:xfrm>
            <a:off x="1136881" y="4729056"/>
            <a:ext cx="77111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dimensionality of the parameter space?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function?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continuous?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1638C9-82E1-00E2-19E5-F449915539F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Molecular spaces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A670AF-1993-29D3-749E-16AE8E02005D}"/>
              </a:ext>
            </a:extLst>
          </p:cNvPr>
          <p:cNvSpPr/>
          <p:nvPr/>
        </p:nvSpPr>
        <p:spPr>
          <a:xfrm>
            <a:off x="2524030" y="2718187"/>
            <a:ext cx="548640" cy="5486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5176FD-6E75-0C17-4F67-EA711FA09493}"/>
              </a:ext>
            </a:extLst>
          </p:cNvPr>
          <p:cNvSpPr/>
          <p:nvPr/>
        </p:nvSpPr>
        <p:spPr>
          <a:xfrm>
            <a:off x="1475703" y="1958182"/>
            <a:ext cx="548640" cy="54864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AE5AA0-142C-2022-F1AA-5B3C7069BF90}"/>
              </a:ext>
            </a:extLst>
          </p:cNvPr>
          <p:cNvSpPr/>
          <p:nvPr/>
        </p:nvSpPr>
        <p:spPr>
          <a:xfrm>
            <a:off x="3557113" y="1939710"/>
            <a:ext cx="548640" cy="54864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F2F94-D2AF-2681-7709-64C569259247}"/>
              </a:ext>
            </a:extLst>
          </p:cNvPr>
          <p:cNvCxnSpPr>
            <a:cxnSpLocks/>
          </p:cNvCxnSpPr>
          <p:nvPr/>
        </p:nvCxnSpPr>
        <p:spPr>
          <a:xfrm flipV="1">
            <a:off x="3019559" y="2368429"/>
            <a:ext cx="582814" cy="433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9AE028-FC31-A29C-DCF8-6AD2783D0D20}"/>
              </a:ext>
            </a:extLst>
          </p:cNvPr>
          <p:cNvCxnSpPr>
            <a:cxnSpLocks/>
          </p:cNvCxnSpPr>
          <p:nvPr/>
        </p:nvCxnSpPr>
        <p:spPr>
          <a:xfrm>
            <a:off x="1979083" y="2410555"/>
            <a:ext cx="582814" cy="4103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24DD4E26-01AA-50E4-2723-221FD729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02" y="1205013"/>
            <a:ext cx="4198205" cy="323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0DC58-14D8-53F7-8375-66BF83AD1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8" t="22761" r="33182" b="12225"/>
          <a:stretch/>
        </p:blipFill>
        <p:spPr>
          <a:xfrm>
            <a:off x="8977746" y="1232647"/>
            <a:ext cx="3214254" cy="29002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65359C-B3BC-6FB8-A32B-B9CE50F192D7}"/>
              </a:ext>
            </a:extLst>
          </p:cNvPr>
          <p:cNvSpPr txBox="1"/>
          <p:nvPr/>
        </p:nvSpPr>
        <p:spPr>
          <a:xfrm>
            <a:off x="1393959" y="704980"/>
            <a:ext cx="280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Geometric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1FA8B-F52B-AFB6-D5A4-D2BAAB48FEA7}"/>
              </a:ext>
            </a:extLst>
          </p:cNvPr>
          <p:cNvSpPr txBox="1"/>
          <p:nvPr/>
        </p:nvSpPr>
        <p:spPr>
          <a:xfrm>
            <a:off x="7535789" y="731058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Chemical space</a:t>
            </a:r>
          </a:p>
        </p:txBody>
      </p:sp>
    </p:spTree>
    <p:extLst>
      <p:ext uri="{BB962C8B-B14F-4D97-AF65-F5344CB8AC3E}">
        <p14:creationId xmlns:p14="http://schemas.microsoft.com/office/powerpoint/2010/main" val="27763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2E91D-AB47-A2C2-0335-87D98A738A5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Structure–property relationships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FDA2CD-8437-1E60-6F3A-9D9925849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37" y="766937"/>
            <a:ext cx="4614563" cy="51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91244F-2900-98CB-6CA5-EE4D8A67D4A8}"/>
              </a:ext>
            </a:extLst>
          </p:cNvPr>
          <p:cNvSpPr txBox="1"/>
          <p:nvPr/>
        </p:nvSpPr>
        <p:spPr>
          <a:xfrm>
            <a:off x="1025009" y="6189323"/>
            <a:ext cx="10935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https://www.researchgate.net/publication/342718908_Artificial_Intelligence_and_Machine_Learning_in_Computational_Nanotoxicology_Unlocking_and_Empowering_Nanomedicine/figures?lo=1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00E91-E5E6-1525-BCD8-EDFF57AB64E4}"/>
              </a:ext>
            </a:extLst>
          </p:cNvPr>
          <p:cNvSpPr txBox="1"/>
          <p:nvPr/>
        </p:nvSpPr>
        <p:spPr>
          <a:xfrm>
            <a:off x="6687936" y="2022802"/>
            <a:ext cx="46145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dimensionality of the parameter space?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function?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continuous?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b="1" dirty="0">
                <a:latin typeface="Georgia" panose="02040502050405020303" pitchFamily="18" charset="0"/>
              </a:rPr>
              <a:t>Hint: </a:t>
            </a:r>
            <a:r>
              <a:rPr lang="en-US" sz="2000" dirty="0">
                <a:latin typeface="Georgia" panose="02040502050405020303" pitchFamily="18" charset="0"/>
              </a:rPr>
              <a:t>activity cliffs in quantitative structure-activity relations (QSAR)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1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2E91D-AB47-A2C2-0335-87D98A738A5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Structure–property relationships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00E91-E5E6-1525-BCD8-EDFF57AB64E4}"/>
              </a:ext>
            </a:extLst>
          </p:cNvPr>
          <p:cNvSpPr txBox="1"/>
          <p:nvPr/>
        </p:nvSpPr>
        <p:spPr>
          <a:xfrm>
            <a:off x="1238481" y="4966707"/>
            <a:ext cx="103716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dimensionality of the parameter space?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function?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continuous?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2" name="AutoShape 2" descr="Enlarged view: Snapshots of a simulated ferroelectric domain microstructure in a polycrystal">
            <a:extLst>
              <a:ext uri="{FF2B5EF4-FFF2-40B4-BE49-F238E27FC236}">
                <a16:creationId xmlns:a16="http://schemas.microsoft.com/office/drawing/2014/main" id="{997AD3C4-4F3D-A700-76F1-04FEEDD69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DBC58-7C32-F91B-6BE4-D12F65AF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03" y="943718"/>
            <a:ext cx="5325451" cy="3979773"/>
          </a:xfrm>
          <a:prstGeom prst="rect">
            <a:avLst/>
          </a:prstGeom>
        </p:spPr>
      </p:pic>
      <p:pic>
        <p:nvPicPr>
          <p:cNvPr id="9220" name="Picture 4" descr="Enlarged view: Data graph showing measured polarization - electric field hysteresis loops">
            <a:extLst>
              <a:ext uri="{FF2B5EF4-FFF2-40B4-BE49-F238E27FC236}">
                <a16:creationId xmlns:a16="http://schemas.microsoft.com/office/drawing/2014/main" id="{BCC9F8C0-9DB8-DFD7-FC22-82EB4A8D5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289" y="1143246"/>
            <a:ext cx="4765675" cy="34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2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D1226F-2A6E-AAF1-791B-C694A0E72C2F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For each of these scenarios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082F4-CE53-F54C-8CED-1C8D489A9E43}"/>
              </a:ext>
            </a:extLst>
          </p:cNvPr>
          <p:cNvSpPr txBox="1"/>
          <p:nvPr/>
        </p:nvSpPr>
        <p:spPr>
          <a:xfrm>
            <a:off x="1406768" y="1624494"/>
            <a:ext cx="92170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Can we interpolate?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Can we differentiate?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Can we integrate?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Phase diagram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Process trajectories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QASR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Hysteresis 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2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8977-A100-F0F9-1298-740607BE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309" y="2784764"/>
            <a:ext cx="3602182" cy="1143000"/>
          </a:xfrm>
        </p:spPr>
        <p:txBody>
          <a:bodyPr/>
          <a:lstStyle/>
          <a:p>
            <a:r>
              <a:rPr lang="en-US" dirty="0"/>
              <a:t>Off to </a:t>
            </a:r>
            <a:r>
              <a:rPr lang="en-US" dirty="0" err="1"/>
              <a:t>Colab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786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C4D8EB-9751-D99A-DF38-142968A7F6D1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Reminder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60671-F8B8-F856-7FB4-D831C70068E3}"/>
              </a:ext>
            </a:extLst>
          </p:cNvPr>
          <p:cNvSpPr txBox="1"/>
          <p:nvPr/>
        </p:nvSpPr>
        <p:spPr>
          <a:xfrm>
            <a:off x="1178392" y="871092"/>
            <a:ext cx="10860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All </a:t>
            </a:r>
            <a:r>
              <a:rPr lang="en-US" sz="2400" dirty="0" err="1">
                <a:latin typeface="Georgia" panose="02040502050405020303" pitchFamily="18" charset="0"/>
              </a:rPr>
              <a:t>homeworks</a:t>
            </a:r>
            <a:r>
              <a:rPr lang="en-US" sz="2400" dirty="0">
                <a:latin typeface="Georgia" panose="02040502050405020303" pitchFamily="18" charset="0"/>
              </a:rPr>
              <a:t>, midterms, and finals will be </a:t>
            </a:r>
            <a:r>
              <a:rPr lang="en-US" sz="2400" dirty="0" err="1">
                <a:latin typeface="Georgia" panose="02040502050405020303" pitchFamily="18" charset="0"/>
              </a:rPr>
              <a:t>Colabs</a:t>
            </a: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You will have a week for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Late submissions are generally not a problem, but avoid accumulation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Semester deadlines are final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Don’t hesitate to ask for help and additional explanations!</a:t>
            </a:r>
          </a:p>
        </p:txBody>
      </p:sp>
    </p:spTree>
    <p:extLst>
      <p:ext uri="{BB962C8B-B14F-4D97-AF65-F5344CB8AC3E}">
        <p14:creationId xmlns:p14="http://schemas.microsoft.com/office/powerpoint/2010/main" val="100167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C4D8EB-9751-D99A-DF38-142968A7F6D1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This and that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60671-F8B8-F856-7FB4-D831C70068E3}"/>
              </a:ext>
            </a:extLst>
          </p:cNvPr>
          <p:cNvSpPr txBox="1"/>
          <p:nvPr/>
        </p:nvSpPr>
        <p:spPr>
          <a:xfrm>
            <a:off x="1178392" y="871092"/>
            <a:ext cx="108602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Any comments re first homework?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Final project parameters: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Can be alternative to the final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Should meaningfully use optimization, Gaussian processes, or causal methods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Be connected to your own research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Ideally will become publication</a:t>
            </a:r>
          </a:p>
          <a:p>
            <a:pPr lvl="1"/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Some possibilities: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Explore molecular space towards candidates with specific functionality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Building workflow for materials optimization in automated synthesis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Causal analysis of the perovskite data base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43546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5CDDD-E543-BB69-A572-C030C434318A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Functions and spaces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92234-F84D-35EF-1FC7-B0A434949BE2}"/>
              </a:ext>
            </a:extLst>
          </p:cNvPr>
          <p:cNvSpPr txBox="1"/>
          <p:nvPr/>
        </p:nvSpPr>
        <p:spPr>
          <a:xfrm>
            <a:off x="1208243" y="918227"/>
            <a:ext cx="108005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Our biggest strength – and weakness – is the intuition developed for the 3D Euclidean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Mathematicians has created large set of alternative spaces based on possible functional relationships and properties of objects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All real number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All integral numbers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All functions over unit interval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eorgia" panose="02040502050405020303" pitchFamily="18" charset="0"/>
              </a:rPr>
              <a:t>… and many more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 physical sciences, only a small subset of these is practically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… but these general principles are important to know!</a:t>
            </a:r>
          </a:p>
        </p:txBody>
      </p:sp>
    </p:spTree>
    <p:extLst>
      <p:ext uri="{BB962C8B-B14F-4D97-AF65-F5344CB8AC3E}">
        <p14:creationId xmlns:p14="http://schemas.microsoft.com/office/powerpoint/2010/main" val="414518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115179-3586-264C-A551-3C0FDE86E8FD}"/>
              </a:ext>
            </a:extLst>
          </p:cNvPr>
          <p:cNvSpPr txBox="1"/>
          <p:nvPr/>
        </p:nvSpPr>
        <p:spPr>
          <a:xfrm>
            <a:off x="1187777" y="834011"/>
            <a:ext cx="771112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 space is a set with some added structure. It consists of selected mathematical objects that are treated as points, and selected relationships between these points. 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The nature of the points can vary: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elements of a set,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functions on another space, 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subspaces of another space. 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The relationships between objects define the nature of the space.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Isomorphic spaces are considered identical, where an isomorphism between two spaces is a one-to-one correspondence between their points that preserves the relationships.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7FBA3F-1FFC-7858-E8DD-BFA42E13D0F1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What is space?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FEBAF36-7B73-919A-87AD-6FD41800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75" y="507094"/>
            <a:ext cx="3615179" cy="36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748D09-0330-C674-86B4-56FD7CB72DE4}"/>
              </a:ext>
            </a:extLst>
          </p:cNvPr>
          <p:cNvSpPr txBox="1"/>
          <p:nvPr/>
        </p:nvSpPr>
        <p:spPr>
          <a:xfrm>
            <a:off x="1187777" y="636243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https://en.wikipedia.org/wiki/Calabi%E2%80%93Yau_manifold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A0F8C-3A4D-BC3C-FFBE-F94F459E2C73}"/>
              </a:ext>
            </a:extLst>
          </p:cNvPr>
          <p:cNvSpPr txBox="1"/>
          <p:nvPr/>
        </p:nvSpPr>
        <p:spPr>
          <a:xfrm>
            <a:off x="1187777" y="59931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https://en.wikipedia.org/wiki/Space_(mathematics)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34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E969CF-5B85-89FA-F0B2-AF7008F69D7D}"/>
              </a:ext>
            </a:extLst>
          </p:cNvPr>
          <p:cNvSpPr txBox="1"/>
          <p:nvPr/>
        </p:nvSpPr>
        <p:spPr>
          <a:xfrm>
            <a:off x="1025009" y="6265547"/>
            <a:ext cx="7711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  <a:hlinkClick r:id="rId2"/>
              </a:rPr>
              <a:t>https://en.wikipedia.org/wiki/Function_(mathematics)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792DA9-1C5C-4D58-1385-67E27EFAEB4B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What is function?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5A9BA-5A89-4AAE-065F-E06696896A7C}"/>
              </a:ext>
            </a:extLst>
          </p:cNvPr>
          <p:cNvSpPr txBox="1"/>
          <p:nvPr/>
        </p:nvSpPr>
        <p:spPr>
          <a:xfrm>
            <a:off x="1088010" y="766732"/>
            <a:ext cx="1093089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 mathematics, a function from a set X to a set Y assigns to each element of X exactly one element of Y. The set X is called the domain of the function, and the set Y is called the codomain of the function.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We can define function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Listing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Algebraic formulae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Specified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… and so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b="1" dirty="0">
                <a:latin typeface="Georgia" panose="02040502050405020303" pitchFamily="18" charset="0"/>
              </a:rPr>
              <a:t>Some function definitions: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 is injective (or one-to-one) if </a:t>
            </a: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(a) ≠ </a:t>
            </a: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(b) for any two different elements a and b of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 is surjective if its range X equals its codomain Y , i.e. for each element y of the codomain, there exists some element x of the domain such that  </a:t>
            </a: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(x)=y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 is bijective (or a one-to-one correspondence) if it is both injective and surjective. That is, </a:t>
            </a: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dirty="0">
                <a:latin typeface="Georgia" panose="02040502050405020303" pitchFamily="18" charset="0"/>
              </a:rPr>
              <a:t> is bijective if, for any y ∈ Y, the preimage </a:t>
            </a:r>
            <a:r>
              <a:rPr lang="en-US" sz="2000" i="1" dirty="0">
                <a:latin typeface="Georgia" panose="02040502050405020303" pitchFamily="18" charset="0"/>
              </a:rPr>
              <a:t>f</a:t>
            </a:r>
            <a:r>
              <a:rPr lang="en-US" sz="2000" baseline="30000" dirty="0">
                <a:latin typeface="Georgia" panose="02040502050405020303" pitchFamily="18" charset="0"/>
              </a:rPr>
              <a:t>-1</a:t>
            </a:r>
            <a:r>
              <a:rPr lang="en-US" sz="2000" dirty="0">
                <a:latin typeface="Georgia" panose="02040502050405020303" pitchFamily="18" charset="0"/>
              </a:rPr>
              <a:t>(y) contains exactly one element. </a:t>
            </a:r>
          </a:p>
        </p:txBody>
      </p:sp>
      <p:sp>
        <p:nvSpPr>
          <p:cNvPr id="11" name="AutoShape 3" descr="{\displaystyle f(X)}">
            <a:extLst>
              <a:ext uri="{FF2B5EF4-FFF2-40B4-BE49-F238E27FC236}">
                <a16:creationId xmlns:a16="http://schemas.microsoft.com/office/drawing/2014/main" id="{25B1E93A-1EE2-C3CA-B25A-130616C921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97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{\displaystyle Y}">
            <a:extLst>
              <a:ext uri="{FF2B5EF4-FFF2-40B4-BE49-F238E27FC236}">
                <a16:creationId xmlns:a16="http://schemas.microsoft.com/office/drawing/2014/main" id="{959E3480-CA90-D214-C821-7229DA8178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6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5" descr="{\displaystyle y}">
            <a:extLst>
              <a:ext uri="{FF2B5EF4-FFF2-40B4-BE49-F238E27FC236}">
                <a16:creationId xmlns:a16="http://schemas.microsoft.com/office/drawing/2014/main" id="{20C445FE-BA84-325F-60D9-12273A5DD1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39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{\displaystyle x}">
            <a:extLst>
              <a:ext uri="{FF2B5EF4-FFF2-40B4-BE49-F238E27FC236}">
                <a16:creationId xmlns:a16="http://schemas.microsoft.com/office/drawing/2014/main" id="{D1226BA8-A19A-EDE8-FC94-21DA72CEF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88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{\displaystyle f(x)=y}">
            <a:extLst>
              <a:ext uri="{FF2B5EF4-FFF2-40B4-BE49-F238E27FC236}">
                <a16:creationId xmlns:a16="http://schemas.microsoft.com/office/drawing/2014/main" id="{4DA7721D-D514-922A-E0B9-805BD35094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E9434-23F6-337A-A7FC-15B7A04A41EE}"/>
              </a:ext>
            </a:extLst>
          </p:cNvPr>
          <p:cNvSpPr txBox="1"/>
          <p:nvPr/>
        </p:nvSpPr>
        <p:spPr>
          <a:xfrm>
            <a:off x="1398089" y="1318643"/>
            <a:ext cx="77111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These are important: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Dimensionality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Metrics (Distance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Continuity and Differentiability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b="1" dirty="0">
                <a:latin typeface="Georgia" panose="02040502050405020303" pitchFamily="18" charset="0"/>
              </a:rPr>
              <a:t>These may be important:</a:t>
            </a: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Topological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Inner Product (Hilbert Spaces)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Manifold Structure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1638C9-82E1-00E2-19E5-F449915539F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What should we look at practically? </a:t>
            </a:r>
          </a:p>
        </p:txBody>
      </p:sp>
    </p:spTree>
    <p:extLst>
      <p:ext uri="{BB962C8B-B14F-4D97-AF65-F5344CB8AC3E}">
        <p14:creationId xmlns:p14="http://schemas.microsoft.com/office/powerpoint/2010/main" val="170529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E9434-23F6-337A-A7FC-15B7A04A41EE}"/>
              </a:ext>
            </a:extLst>
          </p:cNvPr>
          <p:cNvSpPr txBox="1"/>
          <p:nvPr/>
        </p:nvSpPr>
        <p:spPr>
          <a:xfrm>
            <a:off x="1377026" y="4584519"/>
            <a:ext cx="77111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dimensionality of the parameter space?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What is the function?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continuous?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it differentiable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1638C9-82E1-00E2-19E5-F449915539F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Phase diagrams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6C101-4A56-88C9-0608-9E14E982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13" y="742647"/>
            <a:ext cx="3708998" cy="3606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6CC3C-FF25-5B5C-59AD-593FB96083EC}"/>
              </a:ext>
            </a:extLst>
          </p:cNvPr>
          <p:cNvSpPr txBox="1"/>
          <p:nvPr/>
        </p:nvSpPr>
        <p:spPr>
          <a:xfrm>
            <a:off x="6278880" y="6077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13.2: Phase Diagrams- Binary Systems - Chemistry </a:t>
            </a:r>
            <a:r>
              <a:rPr lang="en-US" dirty="0" err="1">
                <a:hlinkClick r:id="rId3"/>
              </a:rPr>
              <a:t>LibreTexts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C2387-07F1-FFE9-AF41-9B1192A30218}"/>
              </a:ext>
            </a:extLst>
          </p:cNvPr>
          <p:cNvSpPr txBox="1"/>
          <p:nvPr/>
        </p:nvSpPr>
        <p:spPr>
          <a:xfrm>
            <a:off x="2949794" y="6446565"/>
            <a:ext cx="914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https://www.tf.uni-kiel.de/matwis/amat/td_kin_ii/kap_1/backbone/r_se17.html</a:t>
            </a:r>
            <a:r>
              <a:rPr lang="en-US" dirty="0"/>
              <a:t> </a:t>
            </a:r>
          </a:p>
        </p:txBody>
      </p:sp>
      <p:pic>
        <p:nvPicPr>
          <p:cNvPr id="4100" name="Picture 4" descr="PIC">
            <a:extLst>
              <a:ext uri="{FF2B5EF4-FFF2-40B4-BE49-F238E27FC236}">
                <a16:creationId xmlns:a16="http://schemas.microsoft.com/office/drawing/2014/main" id="{B6F61BD9-E5CD-A8B2-CD1F-D3F2137B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53" y="742647"/>
            <a:ext cx="4360926" cy="33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3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1638C9-82E1-00E2-19E5-F449915539FE}"/>
              </a:ext>
            </a:extLst>
          </p:cNvPr>
          <p:cNvSpPr txBox="1">
            <a:spLocks/>
          </p:cNvSpPr>
          <p:nvPr/>
        </p:nvSpPr>
        <p:spPr>
          <a:xfrm>
            <a:off x="1025009" y="22346"/>
            <a:ext cx="11166992" cy="48474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4000" dirty="0"/>
              <a:t>Processing</a:t>
            </a:r>
          </a:p>
        </p:txBody>
      </p:sp>
      <p:pic>
        <p:nvPicPr>
          <p:cNvPr id="6" name="Picture 4" descr="ANNEALING - Mechanical Engineers">
            <a:extLst>
              <a:ext uri="{FF2B5EF4-FFF2-40B4-BE49-F238E27FC236}">
                <a16:creationId xmlns:a16="http://schemas.microsoft.com/office/drawing/2014/main" id="{99C48CB2-6737-3BCB-973A-104A54F4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27" y="1179121"/>
            <a:ext cx="3298443" cy="23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amascus knife. Photo by TamorlanCC BY-SA 3.0">
            <a:extLst>
              <a:ext uri="{FF2B5EF4-FFF2-40B4-BE49-F238E27FC236}">
                <a16:creationId xmlns:a16="http://schemas.microsoft.com/office/drawing/2014/main" id="{EFA99156-F2B8-323D-7413-BBFAAE61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33" y="796374"/>
            <a:ext cx="6550365" cy="43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0NiCrMo2-2 Case Hardening Steel | 20NiCrMo2-Fuhong Steel">
            <a:extLst>
              <a:ext uri="{FF2B5EF4-FFF2-40B4-BE49-F238E27FC236}">
                <a16:creationId xmlns:a16="http://schemas.microsoft.com/office/drawing/2014/main" id="{480E9E3A-6180-ECDE-88F7-2433DA4EC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02" y="4328050"/>
            <a:ext cx="5177298" cy="252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03480"/>
      </p:ext>
    </p:extLst>
  </p:cSld>
  <p:clrMapOvr>
    <a:masterClrMapping/>
  </p:clrMapOvr>
</p:sld>
</file>

<file path=ppt/theme/theme1.xml><?xml version="1.0" encoding="utf-8"?>
<a:theme xmlns:a="http://schemas.openxmlformats.org/drawingml/2006/main" name="UTK_Theme1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K_Theme1" id="{378135AB-B346-44EA-9BF6-044F98AC7671}" vid="{DF6FB827-7F51-4358-89D2-04B620FFCD45}"/>
    </a:ext>
  </a:extLst>
</a:theme>
</file>

<file path=ppt/theme/theme2.xml><?xml version="1.0" encoding="utf-8"?>
<a:theme xmlns:a="http://schemas.openxmlformats.org/drawingml/2006/main" name="1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emens monthly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emens monthly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UTK_Theme1</Template>
  <TotalTime>31539</TotalTime>
  <Words>849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 New</vt:lpstr>
      <vt:lpstr>Georgia</vt:lpstr>
      <vt:lpstr>Wingdings</vt:lpstr>
      <vt:lpstr>UTK_Theme1</vt:lpstr>
      <vt:lpstr>1_Office Theme</vt:lpstr>
      <vt:lpstr>1_Siemens monthly</vt:lpstr>
      <vt:lpstr>2_Office Theme</vt:lpstr>
      <vt:lpstr>2_Siemens monthly</vt:lpstr>
      <vt:lpstr>3_Office Theme</vt:lpstr>
      <vt:lpstr>Content: Meta Info</vt:lpstr>
      <vt:lpstr>Lecture 03: Functions, interpolation, integration, differentiation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 to Colab!</vt:lpstr>
    </vt:vector>
  </TitlesOfParts>
  <Company>University of Tennessee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ahmadi.mahshid@gmail.com</dc:creator>
  <cp:lastModifiedBy>Kalinin, Sergei</cp:lastModifiedBy>
  <cp:revision>163</cp:revision>
  <dcterms:created xsi:type="dcterms:W3CDTF">2018-08-24T20:48:18Z</dcterms:created>
  <dcterms:modified xsi:type="dcterms:W3CDTF">2024-01-30T18:33:31Z</dcterms:modified>
</cp:coreProperties>
</file>